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9" r:id="rId2"/>
    <p:sldId id="5024" r:id="rId3"/>
    <p:sldId id="5025" r:id="rId4"/>
    <p:sldId id="527" r:id="rId5"/>
    <p:sldId id="5032" r:id="rId6"/>
    <p:sldId id="5033" r:id="rId7"/>
    <p:sldId id="5034" r:id="rId8"/>
    <p:sldId id="5035" r:id="rId9"/>
    <p:sldId id="5036" r:id="rId10"/>
    <p:sldId id="5026" r:id="rId11"/>
    <p:sldId id="5029" r:id="rId12"/>
    <p:sldId id="503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616381"/>
    <a:srgbClr val="A6001B"/>
    <a:srgbClr val="1E497D"/>
    <a:srgbClr val="1C477D"/>
    <a:srgbClr val="1F497D"/>
    <a:srgbClr val="294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0"/>
    <p:restoredTop sz="98820" autoAdjust="0"/>
  </p:normalViewPr>
  <p:slideViewPr>
    <p:cSldViewPr snapToGrid="0" snapToObjects="1">
      <p:cViewPr varScale="1">
        <p:scale>
          <a:sx n="77" d="100"/>
          <a:sy n="77" d="100"/>
        </p:scale>
        <p:origin x="192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96B5F-F2B5-3745-9360-0F23CE673ADB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A332A-09C2-D944-9337-99F75C3DE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0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A660-6EF8-0C43-AE6B-F78B6982024E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2760-CACE-5D48-9270-F617851E9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9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77CE-9838-5446-A44F-7A27EDB43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AB3A5-1F45-4649-BE87-39228BF0E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0996-5ECA-EB43-A9EE-FD9B29E2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566E-4B7C-CB49-943B-7648252B719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3E3D1-2D7E-8749-9349-CA1F3949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CE928-EE32-BF4B-A5B2-A5D7FBB6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711-3797-9844-9379-140F73A1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0CDA-72AA-9645-AD1D-74DEA08D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B8166-ADF8-7247-85BA-2A531D645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67D4E-A93C-D446-9CCD-4B6D4263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102B-9F30-FA48-BE9F-E00EC839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668E2-2D7F-EA44-A25F-A8285420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5CA2C-987E-664F-9179-00DA5BE2C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2524-7466-4E4C-B957-B94754371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60A6A-21CB-144F-BF51-ADD38BE2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870F-21C6-9847-A71F-387812CE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4E249-4A0A-C943-A7C5-66ED6F36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CE5C-1210-5D45-891E-927A899F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1387-3FF0-0344-88BF-22BD68333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64D6-0BD3-F440-8C06-55CD4B31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95F47-7427-A44D-9C9A-7DFDC9D1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3A909-3E71-644D-969D-A898C7B4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BEDB-B610-1B43-AD0E-2EA24AA6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83B01-39E6-3549-9C88-68DAEF37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346C1-587C-3C49-A835-EA1D6C08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1CD9-8E88-6E4C-BE38-6A48EBE3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1CE3-E8D6-664A-9900-CCC97AAE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0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6E3E-105B-DF4B-842C-5CF6599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3FBD-8206-104D-9ED1-CF894636A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87B10-65D2-954A-8891-AF23ACED1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85113-8C89-C14A-8EC3-CE346733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CF2FE-CADC-FA46-B585-B019DC5A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1F7D8-DD80-9D4F-A106-DFEC0CB5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8955-9668-2641-B73A-C50A0219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66765-B67C-0F4C-A76A-99637B79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00584-2D86-ED42-A120-2FE44E3C9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64EBD-C0F9-6145-9663-2D2C09C73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A1A02-56CE-2F42-BF68-06B5333C7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4A71B-40B1-E44A-93F5-E44AE9CE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4A111-12E1-E740-BE15-C729AA54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C088F-A113-AD46-B5FF-2EE7706F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B469-F797-CA46-80DD-A852DEFF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7D388-DB0B-534F-9141-51551411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F534-A6D9-5F48-903D-E2F5594F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B1C2B-1016-FC43-8CE9-C8803282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A9133-C643-614E-B6A7-2013A858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8FE64-C347-9546-961B-942C6588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2790-EDBD-5C46-BB4A-5919A472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9B5F-59EC-6B45-A57C-E4CFDD1D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F3C0-645C-BD49-9BE1-94F2D737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4FD7A-A83D-5847-A93F-82DB056FD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093E1-1B84-AE46-8F2C-8640254B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65B0E-7A73-3647-9B1C-AEA29CE3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723E2-C436-E844-9834-927EE192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4C3-FCCB-CF49-BBDB-146004DD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39512-1BCF-FD4B-93ED-7BFD68848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AD875-7976-F340-AF4D-0852C3C9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D59AA-547C-9F49-8159-F7868DD2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5B913-6675-054A-96E7-36E2E1FA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D57EE-6F16-704D-A9A6-2BBD8AD5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298C7-A99C-514A-AAD6-7D49AF12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B6989-E413-9247-9F91-C56557309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3B2A-0A47-CE41-AD70-BFEEAA3C3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566E-4B7C-CB49-943B-7648252B719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8430-8E97-BC4B-BF7C-BA8ABC5F0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1188-5681-1A44-96ED-F9CC2EF0D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4711-3797-9844-9379-140F73A1AA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B5143-BB6C-3841-ACD2-B62C1F3EA0F9}"/>
              </a:ext>
            </a:extLst>
          </p:cNvPr>
          <p:cNvSpPr/>
          <p:nvPr userDrawn="1"/>
        </p:nvSpPr>
        <p:spPr>
          <a:xfrm>
            <a:off x="0" y="1102727"/>
            <a:ext cx="9144000" cy="96569"/>
          </a:xfrm>
          <a:prstGeom prst="rect">
            <a:avLst/>
          </a:prstGeom>
          <a:solidFill>
            <a:srgbClr val="A6001B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6001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C4EFB-8BF6-C944-A130-EE5C3DEC7DF8}"/>
              </a:ext>
            </a:extLst>
          </p:cNvPr>
          <p:cNvSpPr/>
          <p:nvPr userDrawn="1"/>
        </p:nvSpPr>
        <p:spPr>
          <a:xfrm>
            <a:off x="0" y="0"/>
            <a:ext cx="9143999" cy="1122631"/>
          </a:xfrm>
          <a:prstGeom prst="rect">
            <a:avLst/>
          </a:prstGeom>
          <a:solidFill>
            <a:schemeClr val="accent1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9DC36-801F-C742-8AF2-7538112D0B66}"/>
              </a:ext>
            </a:extLst>
          </p:cNvPr>
          <p:cNvSpPr txBox="1"/>
          <p:nvPr userDrawn="1"/>
        </p:nvSpPr>
        <p:spPr>
          <a:xfrm>
            <a:off x="96538" y="200981"/>
            <a:ext cx="7310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spc="300" dirty="0">
                <a:solidFill>
                  <a:schemeClr val="bg1"/>
                </a:solidFill>
                <a:latin typeface="Capitals"/>
                <a:cs typeface="Capitals"/>
              </a:rPr>
              <a:t>The Howard Partridge Inner Circle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D1A1B6-B415-824A-88BC-BE753D99BE63}"/>
              </a:ext>
            </a:extLst>
          </p:cNvPr>
          <p:cNvSpPr/>
          <p:nvPr userDrawn="1"/>
        </p:nvSpPr>
        <p:spPr>
          <a:xfrm>
            <a:off x="6961258" y="105824"/>
            <a:ext cx="1669762" cy="163439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CAD47-0896-F043-9794-8A65937E2C4A}"/>
              </a:ext>
            </a:extLst>
          </p:cNvPr>
          <p:cNvSpPr txBox="1"/>
          <p:nvPr userDrawn="1"/>
        </p:nvSpPr>
        <p:spPr>
          <a:xfrm>
            <a:off x="144532" y="591386"/>
            <a:ext cx="3482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FFFF"/>
                </a:solidFill>
                <a:latin typeface="Baskerville Old Face"/>
                <a:cs typeface="Baskerville Old Face"/>
              </a:rPr>
              <a:t>Inspiration to Implementation</a:t>
            </a:r>
          </a:p>
        </p:txBody>
      </p:sp>
      <p:pic>
        <p:nvPicPr>
          <p:cNvPr id="12" name="Picture 11" descr="2017IClogo.png">
            <a:extLst>
              <a:ext uri="{FF2B5EF4-FFF2-40B4-BE49-F238E27FC236}">
                <a16:creationId xmlns:a16="http://schemas.microsoft.com/office/drawing/2014/main" id="{4BB37C2F-672C-104D-BC55-213FCCA9AC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39" y="0"/>
            <a:ext cx="1989780" cy="18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2727"/>
            <a:ext cx="9144000" cy="96569"/>
          </a:xfrm>
          <a:prstGeom prst="rect">
            <a:avLst/>
          </a:prstGeom>
          <a:solidFill>
            <a:srgbClr val="A6001B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6001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1122631"/>
          </a:xfrm>
          <a:prstGeom prst="rect">
            <a:avLst/>
          </a:prstGeom>
          <a:solidFill>
            <a:schemeClr val="accent1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538" y="200981"/>
            <a:ext cx="7310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spc="300" dirty="0">
                <a:solidFill>
                  <a:schemeClr val="bg1"/>
                </a:solidFill>
                <a:latin typeface="Capitals"/>
                <a:cs typeface="Capitals"/>
              </a:rPr>
              <a:t>The Howard Partridge Inner Circle</a:t>
            </a:r>
          </a:p>
        </p:txBody>
      </p:sp>
      <p:sp>
        <p:nvSpPr>
          <p:cNvPr id="12" name="Oval 11"/>
          <p:cNvSpPr/>
          <p:nvPr/>
        </p:nvSpPr>
        <p:spPr>
          <a:xfrm>
            <a:off x="6743417" y="184346"/>
            <a:ext cx="1942744" cy="190210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532" y="591386"/>
            <a:ext cx="3482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FFFF"/>
                </a:solidFill>
                <a:latin typeface="Baskerville Old Face"/>
                <a:cs typeface="Baskerville Old Face"/>
              </a:rPr>
              <a:t>Inspiration to Implementation</a:t>
            </a:r>
          </a:p>
        </p:txBody>
      </p:sp>
      <p:pic>
        <p:nvPicPr>
          <p:cNvPr id="15" name="Picture 14" descr="2017IC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35" y="229836"/>
            <a:ext cx="1989780" cy="184485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E16DEAD-2F19-7046-B21B-172844BB3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114100-9A19-CE41-ADD8-F1835B96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16" y="2465096"/>
            <a:ext cx="8000999" cy="37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92876" y="673476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Interaction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887383" y="3061076"/>
            <a:ext cx="7468985" cy="2299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4000" dirty="0">
                <a:solidFill>
                  <a:srgbClr val="000090"/>
                </a:solidFill>
              </a:rPr>
              <a:t>What questions or observations </a:t>
            </a:r>
          </a:p>
          <a:p>
            <a:r>
              <a:rPr lang="en-US" sz="4000" dirty="0">
                <a:solidFill>
                  <a:srgbClr val="000090"/>
                </a:solidFill>
              </a:rPr>
              <a:t>do you have? </a:t>
            </a:r>
          </a:p>
          <a:p>
            <a:endParaRPr lang="en-US" sz="4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5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92876" y="673476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Implementation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887383" y="3061076"/>
            <a:ext cx="7468985" cy="2299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r>
              <a:rPr lang="en-US" sz="4000" dirty="0">
                <a:solidFill>
                  <a:srgbClr val="000090"/>
                </a:solidFill>
              </a:rPr>
              <a:t>What is your next step? </a:t>
            </a:r>
          </a:p>
        </p:txBody>
      </p:sp>
    </p:spTree>
    <p:extLst>
      <p:ext uri="{BB962C8B-B14F-4D97-AF65-F5344CB8AC3E}">
        <p14:creationId xmlns:p14="http://schemas.microsoft.com/office/powerpoint/2010/main" val="352735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3000" y="200500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Inspiration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BE732-0079-0846-A4D8-506080229A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may contain: text">
            <a:extLst>
              <a:ext uri="{FF2B5EF4-FFF2-40B4-BE49-F238E27FC236}">
                <a16:creationId xmlns:a16="http://schemas.microsoft.com/office/drawing/2014/main" id="{44EC7587-1EED-7C49-96D6-719D40BDB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3031" r="15737" b="23333"/>
          <a:stretch/>
        </p:blipFill>
        <p:spPr bwMode="auto">
          <a:xfrm>
            <a:off x="2651760" y="2859577"/>
            <a:ext cx="3840480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3000" y="723352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Icebreaker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1009996" y="3110952"/>
            <a:ext cx="7468985" cy="2299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r>
              <a:rPr lang="en-US" sz="4000" dirty="0">
                <a:solidFill>
                  <a:srgbClr val="000090"/>
                </a:solidFill>
              </a:rPr>
              <a:t>What software do you use and why? </a:t>
            </a:r>
          </a:p>
        </p:txBody>
      </p:sp>
    </p:spTree>
    <p:extLst>
      <p:ext uri="{BB962C8B-B14F-4D97-AF65-F5344CB8AC3E}">
        <p14:creationId xmlns:p14="http://schemas.microsoft.com/office/powerpoint/2010/main" val="192298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92876" y="257839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4BFB1-F61D-C24D-AC70-88AA8FAA7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6" r="23420" b="6901"/>
          <a:stretch/>
        </p:blipFill>
        <p:spPr>
          <a:xfrm>
            <a:off x="2493818" y="3013737"/>
            <a:ext cx="4256116" cy="34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Software Considerations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E-Mail </a:t>
            </a:r>
          </a:p>
          <a:p>
            <a:r>
              <a:rPr lang="en-US" dirty="0">
                <a:solidFill>
                  <a:srgbClr val="000090"/>
                </a:solidFill>
              </a:rPr>
              <a:t>Autoresponder </a:t>
            </a:r>
          </a:p>
          <a:p>
            <a:r>
              <a:rPr lang="en-US" dirty="0">
                <a:solidFill>
                  <a:srgbClr val="000090"/>
                </a:solidFill>
              </a:rPr>
              <a:t>Segmentation </a:t>
            </a:r>
          </a:p>
          <a:p>
            <a:r>
              <a:rPr lang="en-US" dirty="0">
                <a:solidFill>
                  <a:srgbClr val="000090"/>
                </a:solidFill>
              </a:rPr>
              <a:t>CRM ($$$, billing, etc.) </a:t>
            </a:r>
          </a:p>
          <a:p>
            <a:r>
              <a:rPr lang="en-US" dirty="0">
                <a:solidFill>
                  <a:srgbClr val="000090"/>
                </a:solidFill>
              </a:rPr>
              <a:t>Campaigns</a:t>
            </a:r>
          </a:p>
          <a:p>
            <a:r>
              <a:rPr lang="en-US" dirty="0">
                <a:solidFill>
                  <a:srgbClr val="000090"/>
                </a:solidFill>
              </a:rPr>
              <a:t>Automation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howardpartridge.com/wp-content/uploads/2018/09/aspectoslegalessoftwareprensa_cae17985.jpg">
            <a:extLst>
              <a:ext uri="{FF2B5EF4-FFF2-40B4-BE49-F238E27FC236}">
                <a16:creationId xmlns:a16="http://schemas.microsoft.com/office/drawing/2014/main" id="{15A88FFF-0498-2C4A-A7B5-7356475A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06" y="3056717"/>
            <a:ext cx="4368475" cy="29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6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Why I use Infusionsoft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Tags – Easy Segmentation </a:t>
            </a:r>
          </a:p>
          <a:p>
            <a:r>
              <a:rPr lang="en-US" dirty="0">
                <a:solidFill>
                  <a:srgbClr val="000090"/>
                </a:solidFill>
              </a:rPr>
              <a:t>Autoresponders </a:t>
            </a:r>
          </a:p>
          <a:p>
            <a:r>
              <a:rPr lang="en-US" dirty="0">
                <a:solidFill>
                  <a:srgbClr val="000090"/>
                </a:solidFill>
              </a:rPr>
              <a:t>Automated Campaigns </a:t>
            </a:r>
          </a:p>
          <a:p>
            <a:r>
              <a:rPr lang="en-US" dirty="0">
                <a:solidFill>
                  <a:srgbClr val="000090"/>
                </a:solidFill>
              </a:rPr>
              <a:t>CRM </a:t>
            </a:r>
          </a:p>
          <a:p>
            <a:r>
              <a:rPr lang="en-US" dirty="0">
                <a:solidFill>
                  <a:srgbClr val="000090"/>
                </a:solidFill>
              </a:rPr>
              <a:t>Sales Reports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Image result for infusionsoft">
            <a:extLst>
              <a:ext uri="{FF2B5EF4-FFF2-40B4-BE49-F238E27FC236}">
                <a16:creationId xmlns:a16="http://schemas.microsoft.com/office/drawing/2014/main" id="{961CCD4D-BEE8-3744-B60A-6ED6DAB9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72" y="2648636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3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How I do it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 come up with a promotion </a:t>
            </a:r>
          </a:p>
          <a:p>
            <a:r>
              <a:rPr lang="en-US" dirty="0">
                <a:solidFill>
                  <a:srgbClr val="000090"/>
                </a:solidFill>
              </a:rPr>
              <a:t>Team creates and deploys the e-mail </a:t>
            </a:r>
          </a:p>
          <a:p>
            <a:r>
              <a:rPr lang="en-US" dirty="0">
                <a:solidFill>
                  <a:srgbClr val="000090"/>
                </a:solidFill>
              </a:rPr>
              <a:t>I check the stats weekly </a:t>
            </a:r>
          </a:p>
          <a:p>
            <a:r>
              <a:rPr lang="en-US" dirty="0">
                <a:solidFill>
                  <a:srgbClr val="000090"/>
                </a:solidFill>
              </a:rPr>
              <a:t>If it is a campaign, I outline it </a:t>
            </a:r>
          </a:p>
          <a:p>
            <a:r>
              <a:rPr lang="en-US" dirty="0">
                <a:solidFill>
                  <a:srgbClr val="000090"/>
                </a:solidFill>
              </a:rPr>
              <a:t>Team creates the internal opt-in form </a:t>
            </a:r>
          </a:p>
          <a:p>
            <a:r>
              <a:rPr lang="en-US" dirty="0">
                <a:solidFill>
                  <a:srgbClr val="000090"/>
                </a:solidFill>
              </a:rPr>
              <a:t>Team creates the internal campaign parts</a:t>
            </a:r>
          </a:p>
          <a:p>
            <a:r>
              <a:rPr lang="en-US" dirty="0">
                <a:solidFill>
                  <a:srgbClr val="000090"/>
                </a:solidFill>
              </a:rPr>
              <a:t>We monitor on team meeting weekly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Image result for infusionsoft">
            <a:extLst>
              <a:ext uri="{FF2B5EF4-FFF2-40B4-BE49-F238E27FC236}">
                <a16:creationId xmlns:a16="http://schemas.microsoft.com/office/drawing/2014/main" id="{961CCD4D-BEE8-3744-B60A-6ED6DAB9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72" y="2648636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1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endParaRPr lang="en-US" b="1" dirty="0">
              <a:solidFill>
                <a:srgbClr val="A6001B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D59824-4D56-B640-BFBA-7B1C9C17F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189" y="2008505"/>
            <a:ext cx="7280448" cy="4351338"/>
          </a:xfrm>
        </p:spPr>
      </p:pic>
    </p:spTree>
    <p:extLst>
      <p:ext uri="{BB962C8B-B14F-4D97-AF65-F5344CB8AC3E}">
        <p14:creationId xmlns:p14="http://schemas.microsoft.com/office/powerpoint/2010/main" val="414653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38EB8-7D31-3D47-8E23-63EDD8D4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75203"/>
            <a:ext cx="7514705" cy="40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How to do it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Start Simple Dimple </a:t>
            </a:r>
          </a:p>
          <a:p>
            <a:r>
              <a:rPr lang="en-US" dirty="0">
                <a:solidFill>
                  <a:srgbClr val="000090"/>
                </a:solidFill>
              </a:rPr>
              <a:t>Get the hang of e-mails first </a:t>
            </a:r>
          </a:p>
          <a:p>
            <a:r>
              <a:rPr lang="en-US" dirty="0">
                <a:solidFill>
                  <a:srgbClr val="000090"/>
                </a:solidFill>
              </a:rPr>
              <a:t>Then move to a simple opt-in</a:t>
            </a:r>
          </a:p>
          <a:p>
            <a:r>
              <a:rPr lang="en-US" dirty="0">
                <a:solidFill>
                  <a:srgbClr val="000090"/>
                </a:solidFill>
              </a:rPr>
              <a:t>Then move to more complex campaigns</a:t>
            </a:r>
          </a:p>
          <a:p>
            <a:r>
              <a:rPr lang="en-US" dirty="0">
                <a:solidFill>
                  <a:srgbClr val="000090"/>
                </a:solidFill>
              </a:rPr>
              <a:t>Understand it, but don’t try to do it all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C0096-7EB8-ED4E-BBD4-52823C0B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4" y="2811419"/>
            <a:ext cx="3640975" cy="27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5269</TotalTime>
  <Words>145</Words>
  <Application>Microsoft Macintosh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Capitals</vt:lpstr>
      <vt:lpstr>Office Theme</vt:lpstr>
      <vt:lpstr>PowerPoint Presentation</vt:lpstr>
      <vt:lpstr>Icebreaker </vt:lpstr>
      <vt:lpstr>Information </vt:lpstr>
      <vt:lpstr>Software Considerations </vt:lpstr>
      <vt:lpstr>Why I use Infusionsoft </vt:lpstr>
      <vt:lpstr>How I do it </vt:lpstr>
      <vt:lpstr>PowerPoint Presentation</vt:lpstr>
      <vt:lpstr>PowerPoint Presentation</vt:lpstr>
      <vt:lpstr>How to do it </vt:lpstr>
      <vt:lpstr>Interaction </vt:lpstr>
      <vt:lpstr>Implementation </vt:lpstr>
      <vt:lpstr>Inspiration 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Marez</dc:creator>
  <cp:lastModifiedBy>Microsoft Office User</cp:lastModifiedBy>
  <cp:revision>235</cp:revision>
  <dcterms:created xsi:type="dcterms:W3CDTF">2017-01-02T15:00:19Z</dcterms:created>
  <dcterms:modified xsi:type="dcterms:W3CDTF">2018-09-19T10:48:00Z</dcterms:modified>
</cp:coreProperties>
</file>